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Merriweather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erriweather-boldItalic.fntdata"/><Relationship Id="rId61" Type="http://schemas.openxmlformats.org/officeDocument/2006/relationships/font" Target="fonts/Merriweather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af4a33d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af4a33d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af4a33d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af4a33d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4620d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4620d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4f02e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4f02e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84f02e6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84f02e6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a041da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a041da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7d4b2e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7d4b2e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84f02e6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84f02e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84f02e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84f02e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484f02e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484f02e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a041da1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a041da1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84f02e6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84f02e6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93b8aa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93b8a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84f02e6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84f02e6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7d4b2e7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7d4b2e7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7d4b2e7f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7d4b2e7f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7d4b2e7f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7d4b2e7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620d3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620d3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7d4b2e7f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7d4b2e7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af4a33d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af4a33d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7d4b2e7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47d4b2e7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47d4b2e7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47d4b2e7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af4a33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af4a33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af4a33d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af4a33d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af4a33d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af4a33d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af4a33d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af4a33d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84f02e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84f02e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af4a33d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af4a33d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af4a33d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af4a33d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af4a33d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af4a33d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af4a33d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4af4a33d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84f02e6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84f02e6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a041da1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a041da1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af4a33d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af4a33d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84f02e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84f02e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47d4b2e7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47d4b2e7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4af4a33d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4af4a33d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a041da1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a041da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af4a33d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af4a33d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af4a33d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af4a33d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af4a33d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af4a33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a041da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a041da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84f02e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84f02e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7d4b2e7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7d4b2e7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a041da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a041da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7d4b2e7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7d4b2e7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7d4b2e7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7d4b2e7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None/>
              <a:defRPr b="0" i="0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7" name="Google Shape;77;p1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erriweather"/>
              <a:buNone/>
              <a:defRPr b="0" i="0" sz="10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7" name="Google Shape;87;p21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  <a:defRPr b="0" i="0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 b="0" i="0" sz="13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hroniclevitae.com/news/1156-the-professor-is-in-research-plans-proposals-and-statement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hyperlink" Target="https://www.sciencemag.org/careers/2002/07/writing-research-pla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p0.vanderbilt.edu/cft/guides-sub-pages/teaching-statement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hare.net/ccharles/faculty-focus-special-report-philosophy-of-teaching-statements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www.jobs.ac.uk/media/pdf/careers/resources/a-practical-guide-to-planning-an-academic-or-research-career.pdf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Careers in Academia</a:t>
            </a:r>
            <a:endParaRPr/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Inimary Toby, PhD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Professor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 Bioinformatics</a:t>
            </a:r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175" y="3206250"/>
            <a:ext cx="1947100" cy="19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Model for Research Universities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50" y="152400"/>
            <a:ext cx="74710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universities and Small universities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 rotWithShape="1">
          <a:blip r:embed="rId3">
            <a:alphaModFix/>
          </a:blip>
          <a:srcRect b="18257" l="19247" r="20529" t="33080"/>
          <a:stretch/>
        </p:blipFill>
        <p:spPr>
          <a:xfrm>
            <a:off x="264525" y="1092050"/>
            <a:ext cx="8599574" cy="37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7"/>
          <p:cNvSpPr txBox="1"/>
          <p:nvPr/>
        </p:nvSpPr>
        <p:spPr>
          <a:xfrm>
            <a:off x="522700" y="627875"/>
            <a:ext cx="2952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Small Universities </a:t>
            </a:r>
            <a:endParaRPr sz="2500"/>
          </a:p>
        </p:txBody>
      </p:sp>
      <p:sp>
        <p:nvSpPr>
          <p:cNvPr id="177" name="Google Shape;177;p37"/>
          <p:cNvSpPr txBox="1"/>
          <p:nvPr/>
        </p:nvSpPr>
        <p:spPr>
          <a:xfrm>
            <a:off x="5094700" y="627875"/>
            <a:ext cx="2952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Large</a:t>
            </a:r>
            <a:r>
              <a:rPr lang="en" sz="2500"/>
              <a:t> Universities 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public universities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926" y="287525"/>
            <a:ext cx="6128150" cy="47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Identifying the position desired</a:t>
            </a:r>
            <a:endParaRPr b="1"/>
          </a:p>
        </p:txBody>
      </p:sp>
      <p:sp>
        <p:nvSpPr>
          <p:cNvPr id="193" name="Google Shape;19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Larger universities: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Some example postings: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 Biologist (I, II, III, IV)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Mathematical Biologist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Bioinformatics Analyst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manager in Bioinformatics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201" y="309625"/>
            <a:ext cx="4141724" cy="27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720" y="3179175"/>
            <a:ext cx="6505755" cy="18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170125"/>
            <a:ext cx="3436186" cy="193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private universities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type="title"/>
          </p:nvPr>
        </p:nvSpPr>
        <p:spPr>
          <a:xfrm>
            <a:off x="311700" y="185500"/>
            <a:ext cx="42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25" y="1017725"/>
            <a:ext cx="22764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45" y="2791725"/>
            <a:ext cx="3829580" cy="2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25" y="2852145"/>
            <a:ext cx="4178149" cy="208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312" y="373200"/>
            <a:ext cx="3213450" cy="19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/>
          <p:cNvPicPr preferRelativeResize="0"/>
          <p:nvPr/>
        </p:nvPicPr>
        <p:blipFill rotWithShape="1">
          <a:blip r:embed="rId3">
            <a:alphaModFix/>
          </a:blip>
          <a:srcRect b="0" l="14783" r="16103" t="4761"/>
          <a:stretch/>
        </p:blipFill>
        <p:spPr>
          <a:xfrm>
            <a:off x="1229900" y="102350"/>
            <a:ext cx="6760471" cy="49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job postings</a:t>
            </a:r>
            <a:endParaRPr/>
          </a:p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Assistant Professor/Associate Professor (Tenure track)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Non Tenure track vs Tenure track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Affiliate Faculty vs. Adjunct Faculty- most common for short term masters/PhD level guest instructors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job postings </a:t>
            </a:r>
            <a:endParaRPr/>
          </a:p>
        </p:txBody>
      </p:sp>
      <p:sp>
        <p:nvSpPr>
          <p:cNvPr id="227" name="Google Shape;22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Instructor- most commonly used in lower division courses or at 2 year universities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Lecturer- not commonly used; may be used in select institutions to denote a term position (i.e 1 year, 2 year etc.)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Senior Lecturer- not commonly used; may be used to denote a term position for a senior level PhD scientist with many years experience (Ex. to help in a newly established degree program such as online etc.)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6"/>
          <p:cNvPicPr preferRelativeResize="0"/>
          <p:nvPr/>
        </p:nvPicPr>
        <p:blipFill rotWithShape="1">
          <a:blip r:embed="rId3">
            <a:alphaModFix/>
          </a:blip>
          <a:srcRect b="0" l="8014" r="38302" t="4571"/>
          <a:stretch/>
        </p:blipFill>
        <p:spPr>
          <a:xfrm>
            <a:off x="2012900" y="189900"/>
            <a:ext cx="4919850" cy="46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25" y="215625"/>
            <a:ext cx="7418725" cy="47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16005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Applying for positions</a:t>
            </a:r>
            <a:endParaRPr b="1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(related to 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interview process (in brief)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(related to 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interview process (in brief)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with the HR (hiring manager)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71" y="1300179"/>
            <a:ext cx="4896929" cy="3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266" name="Google Shape;26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The Resume vs Curriculum Vitae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 (Research Plan)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The interview process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job talk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Resume vs curriculum vitae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 CV (</a:t>
            </a:r>
            <a:r>
              <a:rPr b="1" lang="en" sz="2000" u="sng">
                <a:solidFill>
                  <a:srgbClr val="000000"/>
                </a:solidFill>
                <a:highlight>
                  <a:srgbClr val="FFFFFF"/>
                </a:highlight>
              </a:rPr>
              <a:t>Curriculum Vitæ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, which means course of life in Latin) is an in-depth document that can be laid out over two or more pages and it contains a high level of detail about your achievements, a great deal more than just a career biography.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Char char="○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</a:rPr>
              <a:t>covers your education as well as any other accomplishments like publications, awards, honours etc.</a:t>
            </a:r>
            <a:endParaRPr sz="17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Char char="○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</a:rPr>
              <a:t>Tends to be organised chronologically;</a:t>
            </a:r>
            <a:endParaRPr sz="17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Char char="○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</a:rPr>
              <a:t>should make it easy to get an overview of an individual’s full working career;</a:t>
            </a:r>
            <a:endParaRPr sz="17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Char char="○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</a:rPr>
              <a:t>is static and doesn’t change for different positions, (difference is in the cover letter).</a:t>
            </a:r>
            <a:endParaRPr sz="17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 rotWithShape="1">
          <a:blip r:embed="rId3">
            <a:alphaModFix/>
          </a:blip>
          <a:srcRect b="0" l="0" r="0" t="4452"/>
          <a:stretch/>
        </p:blipFill>
        <p:spPr>
          <a:xfrm>
            <a:off x="356750" y="386850"/>
            <a:ext cx="8482751" cy="43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Resume vs Curriculum Vitae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000000"/>
                </a:solidFill>
              </a:rPr>
              <a:t>Resume:</a:t>
            </a:r>
            <a:endParaRPr b="1" sz="2100" u="sng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 resume, or résumé, is a concise document typically not longer than one page as the intended the reader will not dwell on your document for very long.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Goal is to make an individual stand out from the competition.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Should be adapted to every position apply for.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Doesn’t have to be ordered chronologically, doesn’t have to cover your whole career like and is a highly customisable document.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Resume vs Curriculum Vitae</a:t>
            </a:r>
            <a:endParaRPr b="1"/>
          </a:p>
        </p:txBody>
      </p:sp>
      <p:sp>
        <p:nvSpPr>
          <p:cNvPr id="284" name="Google Shape;284;p55"/>
          <p:cNvSpPr txBox="1"/>
          <p:nvPr>
            <p:ph idx="1" type="body"/>
          </p:nvPr>
        </p:nvSpPr>
        <p:spPr>
          <a:xfrm>
            <a:off x="311700" y="15404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Academic faculty positions will require a CV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Other types of positions such as at the staff scientist level (ex. Analyst, programmer etc.) will want a resume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290" name="Google Shape;29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The Research Statement (Research Plan)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The interview process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job talk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Statement</a:t>
            </a:r>
            <a:endParaRPr b="1"/>
          </a:p>
        </p:txBody>
      </p:sp>
      <p:sp>
        <p:nvSpPr>
          <p:cNvPr id="296" name="Google Shape;29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In a research statement for a faculty job, you have to explain your research trajectory — past, present, and future — in a balanced way.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Begin the statement with a short paragraph of overview of your research themes and topics.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https://chroniclevitae.com/news/1156-the-professor-is-in-research-plans-proposals-and-statements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Plan</a:t>
            </a:r>
            <a:endParaRPr b="1"/>
          </a:p>
        </p:txBody>
      </p:sp>
      <p:pic>
        <p:nvPicPr>
          <p:cNvPr id="302" name="Google Shape;3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25" y="7129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8"/>
          <p:cNvSpPr txBox="1"/>
          <p:nvPr/>
        </p:nvSpPr>
        <p:spPr>
          <a:xfrm>
            <a:off x="2353200" y="4590300"/>
            <a:ext cx="4437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https://www.sciencemag.org/careers/2002/07/writing-research-plan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Plan</a:t>
            </a:r>
            <a:endParaRPr b="1"/>
          </a:p>
        </p:txBody>
      </p:sp>
      <p:sp>
        <p:nvSpPr>
          <p:cNvPr id="309" name="Google Shape;30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Contributes to your development as a scientist.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Serves as a map for your career as a research science professional.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Demonstrates your intellectual vision and aspirations.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Demonstrates the creative and independent thinking required of a successful scientist.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315" name="Google Shape;31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 (Research Plan)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The Teaching statement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The interview process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job talk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02" y="600325"/>
            <a:ext cx="6974650" cy="36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Statement</a:t>
            </a:r>
            <a:endParaRPr b="1"/>
          </a:p>
        </p:txBody>
      </p:sp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 Teaching Statement is a purposeful and reflective essay about the author’s teaching beliefs and practices.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Individual narrative that includes beliefs about the teaching and learning process,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oncrete examples of enacting these beliefs in the classroom,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Gives a clear and unique portrait of the author as a teacher.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https://wp0.vanderbilt.edu/cft/guides-sub-pages/teaching-statements/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Teaching statement</a:t>
            </a:r>
            <a:endParaRPr b="1"/>
          </a:p>
        </p:txBody>
      </p:sp>
      <p:sp>
        <p:nvSpPr>
          <p:cNvPr id="332" name="Google Shape;332;p63"/>
          <p:cNvSpPr txBox="1"/>
          <p:nvPr>
            <p:ph idx="1" type="body"/>
          </p:nvPr>
        </p:nvSpPr>
        <p:spPr>
          <a:xfrm>
            <a:off x="1524000" y="4542250"/>
            <a:ext cx="63033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https://www.slideshare.net/ccharles/faculty-focus-special-report-philosophy-of-teaching-statements</a:t>
            </a:r>
            <a:endParaRPr/>
          </a:p>
        </p:txBody>
      </p:sp>
      <p:pic>
        <p:nvPicPr>
          <p:cNvPr id="333" name="Google Shape;333;p63"/>
          <p:cNvPicPr preferRelativeResize="0"/>
          <p:nvPr/>
        </p:nvPicPr>
        <p:blipFill rotWithShape="1">
          <a:blip r:embed="rId4">
            <a:alphaModFix/>
          </a:blip>
          <a:srcRect b="0" l="16063" r="40976" t="25931"/>
          <a:stretch/>
        </p:blipFill>
        <p:spPr>
          <a:xfrm>
            <a:off x="2724700" y="832213"/>
            <a:ext cx="3871603" cy="355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 b="0" l="28737" r="30056" t="18005"/>
          <a:stretch/>
        </p:blipFill>
        <p:spPr>
          <a:xfrm>
            <a:off x="2436850" y="112263"/>
            <a:ext cx="4207249" cy="44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621150" y="4650250"/>
            <a:ext cx="7641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https://www.jobs.ac.uk/media/pdf/careers/resources/a-practical-guide-to-planning-an-academic-or-research-career.pdf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339" name="Google Shape;33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 (Research Plan)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Background research (interviewing/campus visit)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The interview process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job talk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>
            <p:ph type="title"/>
          </p:nvPr>
        </p:nvSpPr>
        <p:spPr>
          <a:xfrm>
            <a:off x="692700" y="216425"/>
            <a:ext cx="79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 Research prior to campus visit</a:t>
            </a:r>
            <a:endParaRPr b="1"/>
          </a:p>
        </p:txBody>
      </p:sp>
      <p:pic>
        <p:nvPicPr>
          <p:cNvPr id="345" name="Google Shape;3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00" y="1134800"/>
            <a:ext cx="71437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Interviewing process (the on-campus interview)</a:t>
            </a:r>
            <a:endParaRPr b="1"/>
          </a:p>
        </p:txBody>
      </p:sp>
      <p:sp>
        <p:nvSpPr>
          <p:cNvPr id="351" name="Google Shape;35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polls have closed and the returns are in. The search committee has completed its task. It has debated, voted, and compiled a rank-ordered list of the top eight to ten candidates.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Interested members of the department will have a week or two to look at these files before they convene as a whole (often more than once), and decide whom to invite for an on-campus interview.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the job application</a:t>
            </a:r>
            <a:endParaRPr/>
          </a:p>
        </p:txBody>
      </p:sp>
      <p:sp>
        <p:nvSpPr>
          <p:cNvPr id="357" name="Google Shape;35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Connecting with the HR (hiring manager) and verifying requirements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Resume vs Curriculum Vitae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Research Statement (Research Plan)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 Teaching statement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Background research (interviewing/campus visit)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The interview process 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  <a:highlight>
                  <a:srgbClr val="FFFF00"/>
                </a:highlight>
              </a:rPr>
              <a:t>The job talk</a:t>
            </a:r>
            <a:endParaRPr sz="21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311700" y="10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Job Talk</a:t>
            </a:r>
            <a:endParaRPr/>
          </a:p>
        </p:txBody>
      </p:sp>
      <p:sp>
        <p:nvSpPr>
          <p:cNvPr id="363" name="Google Shape;363;p68"/>
          <p:cNvSpPr txBox="1"/>
          <p:nvPr>
            <p:ph idx="1" type="body"/>
          </p:nvPr>
        </p:nvSpPr>
        <p:spPr>
          <a:xfrm>
            <a:off x="311700" y="677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An important part of your goal during the on-campus visit is to demonstrate that you would be an interesting and congenial colleague, and a productive, functioning member of the department and campus community.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Other meetings include: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stop at human resources where you will learn all about the dental and pension plans;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a session with a student committee or two;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the library;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and finally (usually at about 4:00pm) comes the job talk.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25" y="394900"/>
            <a:ext cx="5804950" cy="43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0"/>
          <p:cNvSpPr txBox="1"/>
          <p:nvPr>
            <p:ph type="title"/>
          </p:nvPr>
        </p:nvSpPr>
        <p:spPr>
          <a:xfrm>
            <a:off x="36035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back-end?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1"/>
          <p:cNvPicPr preferRelativeResize="0"/>
          <p:nvPr/>
        </p:nvPicPr>
        <p:blipFill rotWithShape="1">
          <a:blip r:embed="rId3">
            <a:alphaModFix/>
          </a:blip>
          <a:srcRect b="18093" l="0" r="0" t="0"/>
          <a:stretch/>
        </p:blipFill>
        <p:spPr>
          <a:xfrm>
            <a:off x="1088575" y="384350"/>
            <a:ext cx="7121549" cy="437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</a:t>
            </a:r>
            <a:endParaRPr/>
          </a:p>
        </p:txBody>
      </p:sp>
      <p:sp>
        <p:nvSpPr>
          <p:cNvPr id="384" name="Google Shape;38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Importance of getting information from</a:t>
            </a:r>
            <a:r>
              <a:rPr lang="en" sz="2200">
                <a:solidFill>
                  <a:srgbClr val="000000"/>
                </a:solidFill>
              </a:rPr>
              <a:t> HR/hiring manager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P</a:t>
            </a:r>
            <a:r>
              <a:rPr lang="en" sz="2200">
                <a:solidFill>
                  <a:srgbClr val="000000"/>
                </a:solidFill>
              </a:rPr>
              <a:t>reparation of a draft application and obtain 3 external reviews to better refine it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Be sure application materials are very clear in addressing the job expectations prior to submission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Connect with the Faculty member in charge of the recruitment for follow-up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of wisdom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deep unteachable skill is that you’ll learn how to motivate yourself, how to drive and guide your own work (for if you don’t learn this, getting a PhD will be tough). Decide what to prioritize; be creative; turn ideas into actions.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These skill are fundamental to leadership and entrepreneurship, which is the mindset that all countries crave in their workforce.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13864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role of education in Bioinformatics</a:t>
            </a:r>
            <a:endParaRPr b="1"/>
          </a:p>
        </p:txBody>
      </p:sp>
      <p:sp>
        <p:nvSpPr>
          <p:cNvPr id="139" name="Google Shape;139;p30"/>
          <p:cNvSpPr txBox="1"/>
          <p:nvPr/>
        </p:nvSpPr>
        <p:spPr>
          <a:xfrm>
            <a:off x="1183050" y="4658250"/>
            <a:ext cx="6777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http://biomedicalcomputationreview.org/content/landscape-bioinformatics-education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19471" l="20383" r="20360" t="16224"/>
          <a:stretch/>
        </p:blipFill>
        <p:spPr>
          <a:xfrm>
            <a:off x="1342575" y="492175"/>
            <a:ext cx="6573626" cy="3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/>
        </p:nvSpPr>
        <p:spPr>
          <a:xfrm>
            <a:off x="1260448" y="4485000"/>
            <a:ext cx="677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http://biomedicalcomputationreview.org/content/landscape-bioinformatics-education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52850"/>
            <a:ext cx="4131025" cy="503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5" y="1010525"/>
            <a:ext cx="8338950" cy="35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